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6" r:id="rId2"/>
    <p:sldId id="265" r:id="rId3"/>
    <p:sldId id="290" r:id="rId4"/>
    <p:sldId id="267" r:id="rId5"/>
    <p:sldId id="279" r:id="rId6"/>
    <p:sldId id="280" r:id="rId7"/>
    <p:sldId id="291" r:id="rId8"/>
    <p:sldId id="281" r:id="rId9"/>
    <p:sldId id="282" r:id="rId10"/>
    <p:sldId id="283" r:id="rId11"/>
    <p:sldId id="284" r:id="rId12"/>
    <p:sldId id="292" r:id="rId13"/>
    <p:sldId id="285" r:id="rId14"/>
    <p:sldId id="286" r:id="rId15"/>
    <p:sldId id="287" r:id="rId16"/>
    <p:sldId id="288" r:id="rId17"/>
    <p:sldId id="294" r:id="rId18"/>
    <p:sldId id="289" r:id="rId19"/>
    <p:sldId id="293" r:id="rId20"/>
    <p:sldId id="295" r:id="rId21"/>
    <p:sldId id="297" r:id="rId22"/>
    <p:sldId id="296" r:id="rId23"/>
    <p:sldId id="298" r:id="rId24"/>
    <p:sldId id="275" r:id="rId25"/>
    <p:sldId id="278" r:id="rId26"/>
    <p:sldId id="277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FFA469AE-D214-454B-A450-117A33F9802C}">
          <p14:sldIdLst>
            <p14:sldId id="266"/>
          </p14:sldIdLst>
        </p14:section>
        <p14:section name="Agenda" id="{7B1D23EC-66E7-4CC3-8A6A-574D55AF5667}">
          <p14:sldIdLst>
            <p14:sldId id="265"/>
          </p14:sldIdLst>
        </p14:section>
        <p14:section name="Grid" id="{589AD9A3-2B93-48A3-80D3-4318F2EB7AE6}">
          <p14:sldIdLst>
            <p14:sldId id="290"/>
            <p14:sldId id="267"/>
            <p14:sldId id="279"/>
            <p14:sldId id="280"/>
          </p14:sldIdLst>
        </p14:section>
        <p14:section name="Grid Editors" id="{00F3DBDE-07C6-41B4-BC95-048A14B93BEC}">
          <p14:sldIdLst>
            <p14:sldId id="291"/>
            <p14:sldId id="281"/>
            <p14:sldId id="282"/>
            <p14:sldId id="283"/>
            <p14:sldId id="284"/>
          </p14:sldIdLst>
        </p14:section>
        <p14:section name="Custom Grid Editors" id="{3D94D596-E468-48FA-B60A-246253691FF7}">
          <p14:sldIdLst>
            <p14:sldId id="292"/>
            <p14:sldId id="285"/>
            <p14:sldId id="286"/>
            <p14:sldId id="287"/>
            <p14:sldId id="288"/>
            <p14:sldId id="294"/>
            <p14:sldId id="289"/>
            <p14:sldId id="293"/>
            <p14:sldId id="295"/>
            <p14:sldId id="297"/>
            <p14:sldId id="296"/>
            <p14:sldId id="298"/>
            <p14:sldId id="275"/>
            <p14:sldId id="278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62" autoAdjust="0"/>
    <p:restoredTop sz="81911" autoAdjust="0"/>
  </p:normalViewPr>
  <p:slideViewPr>
    <p:cSldViewPr snapToGrid="0" snapToObjects="1" showGuides="1">
      <p:cViewPr varScale="1">
        <p:scale>
          <a:sx n="96" d="100"/>
          <a:sy n="96" d="100"/>
        </p:scale>
        <p:origin x="570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0" d="100"/>
          <a:sy n="90" d="100"/>
        </p:scale>
        <p:origin x="38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424F-942B-4145-8024-387EBFD0935D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8FF27-86D6-6B4A-92EC-4BBCE38AA30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7638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981AE-E3EB-2245-9252-F73B2C5DE4B7}" type="datetimeFigureOut">
              <a:rPr lang="de-DE" smtClean="0"/>
              <a:t>22.02.2017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491EE-5493-764B-8999-241451B665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Why</a:t>
            </a:r>
            <a:r>
              <a:rPr lang="pl-PL" dirty="0" smtClean="0"/>
              <a:t> </a:t>
            </a:r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 smtClean="0"/>
              <a:t>way</a:t>
            </a:r>
            <a:r>
              <a:rPr lang="pl-PL" dirty="0" smtClean="0"/>
              <a:t>?</a:t>
            </a:r>
          </a:p>
          <a:p>
            <a:r>
              <a:rPr lang="pl-PL" dirty="0" smtClean="0"/>
              <a:t>It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easier</a:t>
            </a:r>
            <a:r>
              <a:rPr lang="pl-PL" dirty="0" smtClean="0"/>
              <a:t> to </a:t>
            </a:r>
            <a:r>
              <a:rPr lang="pl-PL" dirty="0" err="1" smtClean="0"/>
              <a:t>share</a:t>
            </a:r>
            <a:r>
              <a:rPr lang="pl-PL" dirty="0" smtClean="0"/>
              <a:t> </a:t>
            </a:r>
            <a:r>
              <a:rPr lang="pl-PL" dirty="0" err="1" smtClean="0"/>
              <a:t>plugins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created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this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way</a:t>
            </a:r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652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159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785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03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64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77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368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9040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445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14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dirty="0">
                <a:solidFill>
                  <a:schemeClr val="accent2"/>
                </a:solidFill>
              </a:rPr>
              <a:t>_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10" name="Textfeld 9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 dirty="0">
                <a:solidFill>
                  <a:schemeClr val="bg1"/>
                </a:solidFill>
              </a:rPr>
              <a:t>Never</a:t>
            </a:r>
            <a:r>
              <a:rPr lang="de-DE" b="1" baseline="0" dirty="0">
                <a:solidFill>
                  <a:schemeClr val="bg1"/>
                </a:solidFill>
              </a:rPr>
              <a:t> </a:t>
            </a:r>
            <a:r>
              <a:rPr lang="de-DE" b="1" baseline="0" dirty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143702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77474077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20582896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9671120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gree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48975262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1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1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93641316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94745658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81722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9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accent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97467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304171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24859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93026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63538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59793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950194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ee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1471214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224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5081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tx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45252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821704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615905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5054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21178539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9755420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03311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8730851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035501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2250" indent="-222250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1pPr>
            <a:lvl2pPr marL="635000" indent="-177800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2pPr>
            <a:lvl3pPr marL="1081088" indent="-166688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3pPr>
            <a:lvl4pPr marL="1527175" indent="-155575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4pPr>
            <a:lvl5pPr marL="1955800" indent="-127000">
              <a:buFont typeface="LucidaGrande" charset="0"/>
              <a:buChar char="_"/>
              <a:tabLst/>
              <a:defRPr lang="de-DE" b="1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5638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1pPr>
            <a:lvl2pPr marL="6858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2pPr>
            <a:lvl3pPr marL="11430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3pPr>
            <a:lvl4pPr marL="16002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4pPr>
            <a:lvl5pPr marL="2057400" indent="-228600">
              <a:buFont typeface="LucidaGrande" charset="0"/>
              <a:buChar char="_"/>
              <a:defRPr lang="de-DE" b="1" dirty="0">
                <a:solidFill>
                  <a:schemeClr val="tx1"/>
                </a:solidFill>
              </a:defRPr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99423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/>
            </a:lvl1pPr>
            <a:lvl2pPr marL="685800" indent="-228600">
              <a:buFont typeface="LucidaGrande" charset="0"/>
              <a:buChar char="_"/>
              <a:defRPr lang="de-DE" b="1" dirty="0" smtClean="0"/>
            </a:lvl2pPr>
            <a:lvl3pPr marL="1143000" indent="-228600">
              <a:buFont typeface="LucidaGrande" charset="0"/>
              <a:buChar char="_"/>
              <a:defRPr lang="de-DE" b="1" dirty="0" smtClean="0"/>
            </a:lvl3pPr>
            <a:lvl4pPr marL="1600200" indent="-228600">
              <a:buFont typeface="LucidaGrande" charset="0"/>
              <a:buChar char="_"/>
              <a:defRPr lang="de-DE" b="1" dirty="0" smtClean="0"/>
            </a:lvl4pPr>
            <a:lvl5pPr marL="2057400" indent="-228600">
              <a:buFont typeface="LucidaGrande" charset="0"/>
              <a:buChar char="_"/>
              <a:defRPr lang="de-DE" b="1" dirty="0"/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48799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/>
            </a:lvl1pPr>
            <a:lvl2pPr marL="685800" indent="-228600">
              <a:buFont typeface="LucidaGrande" charset="0"/>
              <a:buChar char="_"/>
              <a:defRPr lang="de-DE" b="1" dirty="0" smtClean="0"/>
            </a:lvl2pPr>
            <a:lvl3pPr marL="1143000" indent="-228600">
              <a:buFont typeface="LucidaGrande" charset="0"/>
              <a:buChar char="_"/>
              <a:defRPr lang="de-DE" b="1" dirty="0" smtClean="0"/>
            </a:lvl3pPr>
            <a:lvl4pPr marL="1600200" indent="-228600">
              <a:buFont typeface="LucidaGrande" charset="0"/>
              <a:buChar char="_"/>
              <a:defRPr lang="de-DE" b="1" dirty="0" smtClean="0"/>
            </a:lvl4pPr>
            <a:lvl5pPr marL="2057400" indent="-228600">
              <a:buFont typeface="LucidaGrande" charset="0"/>
              <a:buChar char="_"/>
              <a:defRPr lang="de-DE" b="1" dirty="0"/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1pPr>
            <a:lvl2pPr marL="6858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2pPr>
            <a:lvl3pPr marL="11430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3pPr>
            <a:lvl4pPr marL="16002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4pPr>
            <a:lvl5pPr marL="2057400" indent="-228600">
              <a:buFont typeface="LucidaGrande" charset="0"/>
              <a:buChar char="_"/>
              <a:defRPr lang="de-DE" b="1" dirty="0">
                <a:solidFill>
                  <a:schemeClr val="tx1"/>
                </a:solidFill>
              </a:defRPr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21614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4056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4030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037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90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5262790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4"/>
            <a:ext cx="5181600" cy="46863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863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079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3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97095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de-DE" b="1" smtClean="0"/>
            </a:lvl1pPr>
            <a:lvl2pPr marL="457200" indent="0">
              <a:buNone/>
              <a:defRPr lang="de-DE" b="1" smtClean="0"/>
            </a:lvl2pPr>
            <a:lvl3pPr marL="914400" indent="0">
              <a:buNone/>
              <a:defRPr lang="de-DE" b="1" smtClean="0"/>
            </a:lvl3pPr>
            <a:lvl4pPr marL="1371600" indent="0">
              <a:buNone/>
              <a:defRPr lang="de-DE" b="1" smtClean="0"/>
            </a:lvl4pPr>
            <a:lvl5pPr marL="1828800" indent="0">
              <a:buNone/>
              <a:defRPr lang="de-DE" b="1"/>
            </a:lvl5pPr>
          </a:lstStyle>
          <a:p>
            <a:pPr lvl="0">
              <a:buFont typeface="LucidaGrande" charset="0"/>
              <a:buChar char="_"/>
            </a:pPr>
            <a:r>
              <a:rPr lang="pl-PL"/>
              <a:t>Edytuj style wzorca tekstu</a:t>
            </a:r>
          </a:p>
          <a:p>
            <a:pPr lvl="1">
              <a:buFont typeface="LucidaGrande" charset="0"/>
              <a:buChar char="_"/>
            </a:pPr>
            <a:r>
              <a:rPr lang="pl-PL"/>
              <a:t>Drugi poziom</a:t>
            </a:r>
          </a:p>
          <a:p>
            <a:pPr lvl="2">
              <a:buFont typeface="LucidaGrande" charset="0"/>
              <a:buChar char="_"/>
            </a:pPr>
            <a:r>
              <a:rPr lang="pl-PL"/>
              <a:t>Trzeci poziom</a:t>
            </a:r>
          </a:p>
          <a:p>
            <a:pPr lvl="3">
              <a:buFont typeface="LucidaGrande" charset="0"/>
              <a:buChar char="_"/>
            </a:pPr>
            <a:r>
              <a:rPr lang="pl-PL"/>
              <a:t>Czwarty poziom</a:t>
            </a:r>
          </a:p>
          <a:p>
            <a:pPr lvl="4">
              <a:buFont typeface="LucidaGrande" charset="0"/>
              <a:buChar char="_"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de-DE" b="1" smtClean="0"/>
            </a:lvl1pPr>
            <a:lvl2pPr marL="457200" indent="0">
              <a:buNone/>
              <a:defRPr lang="de-DE" b="1" smtClean="0"/>
            </a:lvl2pPr>
            <a:lvl3pPr marL="914400" indent="0">
              <a:buNone/>
              <a:defRPr lang="de-DE" b="1" smtClean="0"/>
            </a:lvl3pPr>
            <a:lvl4pPr marL="1371600" indent="0">
              <a:buNone/>
              <a:defRPr lang="de-DE" b="1" smtClean="0"/>
            </a:lvl4pPr>
            <a:lvl5pPr marL="1828800" indent="0">
              <a:buNone/>
              <a:defRPr lang="de-DE" b="1"/>
            </a:lvl5pPr>
          </a:lstStyle>
          <a:p>
            <a:pPr lvl="0">
              <a:buFont typeface="LucidaGrande" charset="0"/>
              <a:buChar char="_"/>
            </a:pPr>
            <a:r>
              <a:rPr lang="pl-PL"/>
              <a:t>Edytuj style wzorca tekstu</a:t>
            </a:r>
          </a:p>
          <a:p>
            <a:pPr lvl="1">
              <a:buFont typeface="LucidaGrande" charset="0"/>
              <a:buChar char="_"/>
            </a:pPr>
            <a:r>
              <a:rPr lang="pl-PL"/>
              <a:t>Drugi poziom</a:t>
            </a:r>
          </a:p>
          <a:p>
            <a:pPr lvl="2">
              <a:buFont typeface="LucidaGrande" charset="0"/>
              <a:buChar char="_"/>
            </a:pPr>
            <a:r>
              <a:rPr lang="pl-PL"/>
              <a:t>Trzeci poziom</a:t>
            </a:r>
          </a:p>
          <a:p>
            <a:pPr lvl="3">
              <a:buFont typeface="LucidaGrande" charset="0"/>
              <a:buChar char="_"/>
            </a:pPr>
            <a:r>
              <a:rPr lang="pl-PL"/>
              <a:t>Czwarty poziom</a:t>
            </a:r>
          </a:p>
          <a:p>
            <a:pPr lvl="4">
              <a:buFont typeface="LucidaGrande" charset="0"/>
              <a:buChar char="_"/>
            </a:pPr>
            <a:r>
              <a:rPr lang="pl-PL"/>
              <a:t>Piąty poziom</a:t>
            </a:r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sz="half" idx="14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7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055071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4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4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602236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1046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301195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517890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ly titl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563947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224809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920846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51938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1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519594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582423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841969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87488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3200187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0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1231288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445319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258714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633807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434290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7110541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6806545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721119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555120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253496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e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8497276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741469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021120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0472438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3350205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419467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6" name="Bild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7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8" name="Bild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9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8293818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2" name="Bild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3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4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915667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32511" y="379638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3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16839517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1" name="Bild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2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69923103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6" name="Bild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7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31730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tx2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66265337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32" name="Bild 3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3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8" name="Bild 3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39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240113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5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6" name="Bild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7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750537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0" name="Bild 2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5447477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8" name="Bild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1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0" name="Bild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01299702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3" name="Bild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4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5" name="Bild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15525284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0" name="Bild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1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2" name="Bild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6865744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7" name="Bild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2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0" name="Bild 2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31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97245243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6" name="Bild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7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9384356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29" name="Bild 2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30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1" name="Bild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32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234520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9704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2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175407855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8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05985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94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4764406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6086864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619961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4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141172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blu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_Never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settle.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8999557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383684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5579570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01703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4825F-6028-6947-93C2-F780CECB9D7A}" type="datetime1">
              <a:rPr lang="de-DE" smtClean="0"/>
              <a:t>22.02.2017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CF9C1-6BC7-8D40-B082-AD89048ADE43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0" r:id="rId2"/>
    <p:sldLayoutId id="2147483687" r:id="rId3"/>
    <p:sldLayoutId id="2147483686" r:id="rId4"/>
    <p:sldLayoutId id="2147483649" r:id="rId5"/>
    <p:sldLayoutId id="2147483689" r:id="rId6"/>
    <p:sldLayoutId id="2147483685" r:id="rId7"/>
    <p:sldLayoutId id="2147483688" r:id="rId8"/>
    <p:sldLayoutId id="2147483691" r:id="rId9"/>
    <p:sldLayoutId id="2147483692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693" r:id="rId16"/>
    <p:sldLayoutId id="2147483695" r:id="rId17"/>
    <p:sldLayoutId id="2147483696" r:id="rId18"/>
    <p:sldLayoutId id="2147483698" r:id="rId19"/>
    <p:sldLayoutId id="2147483700" r:id="rId20"/>
    <p:sldLayoutId id="2147483651" r:id="rId21"/>
    <p:sldLayoutId id="2147483694" r:id="rId22"/>
    <p:sldLayoutId id="2147483697" r:id="rId23"/>
    <p:sldLayoutId id="2147483699" r:id="rId24"/>
    <p:sldLayoutId id="2147483701" r:id="rId25"/>
    <p:sldLayoutId id="2147483667" r:id="rId26"/>
    <p:sldLayoutId id="2147483662" r:id="rId27"/>
    <p:sldLayoutId id="2147483663" r:id="rId28"/>
    <p:sldLayoutId id="2147483660" r:id="rId29"/>
    <p:sldLayoutId id="2147483668" r:id="rId30"/>
    <p:sldLayoutId id="2147483666" r:id="rId31"/>
    <p:sldLayoutId id="2147483661" r:id="rId32"/>
    <p:sldLayoutId id="2147483664" r:id="rId33"/>
    <p:sldLayoutId id="2147483650" r:id="rId34"/>
    <p:sldLayoutId id="2147483665" r:id="rId35"/>
    <p:sldLayoutId id="2147483679" r:id="rId36"/>
    <p:sldLayoutId id="2147483680" r:id="rId37"/>
    <p:sldLayoutId id="2147483682" r:id="rId38"/>
    <p:sldLayoutId id="2147483681" r:id="rId39"/>
    <p:sldLayoutId id="2147483683" r:id="rId40"/>
    <p:sldLayoutId id="2147483761" r:id="rId41"/>
    <p:sldLayoutId id="2147483762" r:id="rId42"/>
    <p:sldLayoutId id="2147483763" r:id="rId43"/>
    <p:sldLayoutId id="2147483764" r:id="rId44"/>
    <p:sldLayoutId id="2147483765" r:id="rId45"/>
    <p:sldLayoutId id="2147483746" r:id="rId46"/>
    <p:sldLayoutId id="2147483747" r:id="rId47"/>
    <p:sldLayoutId id="2147483748" r:id="rId48"/>
    <p:sldLayoutId id="2147483749" r:id="rId49"/>
    <p:sldLayoutId id="2147483750" r:id="rId50"/>
    <p:sldLayoutId id="2147483669" r:id="rId51"/>
    <p:sldLayoutId id="2147483706" r:id="rId52"/>
    <p:sldLayoutId id="2147483672" r:id="rId53"/>
    <p:sldLayoutId id="2147483671" r:id="rId54"/>
    <p:sldLayoutId id="2147483708" r:id="rId55"/>
    <p:sldLayoutId id="2147483741" r:id="rId56"/>
    <p:sldLayoutId id="2147483742" r:id="rId57"/>
    <p:sldLayoutId id="2147483743" r:id="rId58"/>
    <p:sldLayoutId id="2147483744" r:id="rId59"/>
    <p:sldLayoutId id="2147483745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15" r:id="rId76"/>
    <p:sldLayoutId id="2147483716" r:id="rId77"/>
    <p:sldLayoutId id="2147483717" r:id="rId78"/>
    <p:sldLayoutId id="2147483718" r:id="rId79"/>
    <p:sldLayoutId id="2147483719" r:id="rId80"/>
    <p:sldLayoutId id="2147483710" r:id="rId81"/>
    <p:sldLayoutId id="2147483711" r:id="rId82"/>
    <p:sldLayoutId id="2147483712" r:id="rId83"/>
    <p:sldLayoutId id="2147483713" r:id="rId84"/>
    <p:sldLayoutId id="2147483714" r:id="rId85"/>
    <p:sldLayoutId id="2147483707" r:id="rId86"/>
    <p:sldLayoutId id="2147483670" r:id="rId87"/>
    <p:sldLayoutId id="2147483705" r:id="rId88"/>
    <p:sldLayoutId id="2147483704" r:id="rId89"/>
    <p:sldLayoutId id="2147483703" r:id="rId90"/>
    <p:sldLayoutId id="2147483736" r:id="rId91"/>
    <p:sldLayoutId id="2147483737" r:id="rId92"/>
    <p:sldLayoutId id="2147483738" r:id="rId93"/>
    <p:sldLayoutId id="2147483739" r:id="rId94"/>
    <p:sldLayoutId id="2147483740" r:id="rId95"/>
    <p:sldLayoutId id="2147483751" r:id="rId96"/>
    <p:sldLayoutId id="2147483752" r:id="rId97"/>
    <p:sldLayoutId id="2147483753" r:id="rId98"/>
    <p:sldLayoutId id="2147483754" r:id="rId99"/>
    <p:sldLayoutId id="2147483755" r:id="rId100"/>
    <p:sldLayoutId id="2147483756" r:id="rId101"/>
    <p:sldLayoutId id="2147483757" r:id="rId102"/>
    <p:sldLayoutId id="2147483758" r:id="rId103"/>
    <p:sldLayoutId id="2147483759" r:id="rId104"/>
    <p:sldLayoutId id="2147483760" r:id="rId10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LucidaGrande" charset="0"/>
        <a:buChar char="_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intive-meetup-umbraco.local/umbraco/#/developer/dataTypes/edit/1051" TargetMode="Externa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ctrTitle"/>
          </p:nvPr>
        </p:nvSpPr>
        <p:spPr>
          <a:xfrm>
            <a:off x="1686188" y="1836436"/>
            <a:ext cx="9334150" cy="1933586"/>
          </a:xfrm>
        </p:spPr>
        <p:txBody>
          <a:bodyPr/>
          <a:lstStyle/>
          <a:p>
            <a:r>
              <a:rPr lang="en-US" sz="4000" dirty="0"/>
              <a:t>Extending Umbraco’s </a:t>
            </a:r>
            <a:r>
              <a:rPr lang="en-US" sz="4000" dirty="0" err="1"/>
              <a:t>backoffice</a:t>
            </a:r>
            <a:r>
              <a:rPr lang="en-US" sz="4000" dirty="0"/>
              <a:t> with custom editors</a:t>
            </a:r>
            <a:endParaRPr lang="pl-PL" sz="4000" dirty="0"/>
          </a:p>
        </p:txBody>
      </p:sp>
      <p:sp>
        <p:nvSpPr>
          <p:cNvPr id="3" name="Textplatzhalter 2"/>
          <p:cNvSpPr>
            <a:spLocks noGrp="1"/>
          </p:cNvSpPr>
          <p:nvPr>
            <p:ph type="subTitle" idx="1"/>
          </p:nvPr>
        </p:nvSpPr>
        <p:spPr>
          <a:xfrm>
            <a:off x="1588973" y="3710804"/>
            <a:ext cx="6691086" cy="1655762"/>
          </a:xfrm>
        </p:spPr>
        <p:txBody>
          <a:bodyPr>
            <a:normAutofit/>
          </a:bodyPr>
          <a:lstStyle/>
          <a:p>
            <a:r>
              <a:rPr lang="pl-PL" sz="1600" dirty="0" smtClean="0"/>
              <a:t>Leszek Porębski</a:t>
            </a:r>
            <a:endParaRPr lang="de-DE" sz="1600" dirty="0"/>
          </a:p>
          <a:p>
            <a:r>
              <a:rPr lang="pl-PL" sz="1600" dirty="0" err="1" smtClean="0"/>
              <a:t>leszek.porebski</a:t>
            </a:r>
            <a:r>
              <a:rPr lang="de-DE" sz="1600" dirty="0" smtClean="0"/>
              <a:t>@intive.com</a:t>
            </a:r>
            <a:endParaRPr lang="de-DE" sz="1600" dirty="0"/>
          </a:p>
        </p:txBody>
      </p:sp>
      <p:sp>
        <p:nvSpPr>
          <p:cNvPr id="9" name="Symbol zastępczy zawartości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l-PL" dirty="0"/>
              <a:t>Wrocław, 22.02.2017</a:t>
            </a:r>
          </a:p>
        </p:txBody>
      </p:sp>
    </p:spTree>
    <p:extLst>
      <p:ext uri="{BB962C8B-B14F-4D97-AF65-F5344CB8AC3E}">
        <p14:creationId xmlns:p14="http://schemas.microsoft.com/office/powerpoint/2010/main" val="356858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307756"/>
          </a:xfrm>
        </p:spPr>
        <p:txBody>
          <a:bodyPr>
            <a:normAutofit/>
          </a:bodyPr>
          <a:lstStyle/>
          <a:p>
            <a:r>
              <a:rPr lang="pl-PL" dirty="0" err="1" smtClean="0"/>
              <a:t>Some</a:t>
            </a:r>
            <a:r>
              <a:rPr lang="pl-PL" dirty="0" smtClean="0"/>
              <a:t> </a:t>
            </a:r>
            <a:r>
              <a:rPr lang="pl-PL" dirty="0" err="1" smtClean="0"/>
              <a:t>fancy</a:t>
            </a:r>
            <a:r>
              <a:rPr lang="pl-PL" dirty="0" smtClean="0"/>
              <a:t> JavaScript</a:t>
            </a:r>
          </a:p>
          <a:p>
            <a:r>
              <a:rPr lang="pl-PL" dirty="0" err="1" smtClean="0"/>
              <a:t>Configurable</a:t>
            </a:r>
            <a:endParaRPr lang="pl-PL" dirty="0" smtClean="0"/>
          </a:p>
          <a:p>
            <a:pPr lvl="1"/>
            <a:r>
              <a:rPr lang="pl-PL" dirty="0" smtClean="0"/>
              <a:t>/</a:t>
            </a:r>
            <a:r>
              <a:rPr lang="pl-PL" dirty="0" err="1" smtClean="0"/>
              <a:t>config</a:t>
            </a:r>
            <a:r>
              <a:rPr lang="pl-PL" dirty="0" smtClean="0"/>
              <a:t>/grid.editors.config.js</a:t>
            </a:r>
          </a:p>
          <a:p>
            <a:r>
              <a:rPr lang="pl-PL" dirty="0" err="1" smtClean="0"/>
              <a:t>Extendable</a:t>
            </a:r>
            <a:r>
              <a:rPr lang="pl-PL" dirty="0" smtClean="0"/>
              <a:t>!</a:t>
            </a:r>
            <a:endParaRPr lang="en-US" dirty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4663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307756"/>
          </a:xfrm>
        </p:spPr>
        <p:txBody>
          <a:bodyPr>
            <a:normAutofit/>
          </a:bodyPr>
          <a:lstStyle/>
          <a:p>
            <a:r>
              <a:rPr lang="pl-PL" dirty="0" err="1" smtClean="0"/>
              <a:t>Default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:</a:t>
            </a:r>
          </a:p>
          <a:p>
            <a:pPr lvl="1"/>
            <a:r>
              <a:rPr lang="pl-PL" dirty="0" smtClean="0"/>
              <a:t>RTE</a:t>
            </a:r>
          </a:p>
          <a:p>
            <a:pPr lvl="1"/>
            <a:r>
              <a:rPr lang="pl-PL" dirty="0" smtClean="0"/>
              <a:t>Image</a:t>
            </a:r>
          </a:p>
          <a:p>
            <a:pPr lvl="1"/>
            <a:r>
              <a:rPr lang="pl-PL" dirty="0" smtClean="0"/>
              <a:t>Macro</a:t>
            </a:r>
          </a:p>
          <a:p>
            <a:pPr lvl="1"/>
            <a:r>
              <a:rPr lang="pl-PL" dirty="0" err="1" smtClean="0"/>
              <a:t>Embed</a:t>
            </a:r>
            <a:endParaRPr lang="pl-PL" dirty="0" smtClean="0"/>
          </a:p>
          <a:p>
            <a:pPr lvl="1"/>
            <a:r>
              <a:rPr lang="pl-PL" dirty="0" err="1" smtClean="0"/>
              <a:t>Headline</a:t>
            </a:r>
            <a:endParaRPr lang="pl-PL" dirty="0" smtClean="0"/>
          </a:p>
          <a:p>
            <a:pPr lvl="1"/>
            <a:r>
              <a:rPr lang="pl-PL" dirty="0" err="1" smtClean="0"/>
              <a:t>Quote</a:t>
            </a:r>
            <a:endParaRPr lang="en-US" dirty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396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26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307756"/>
          </a:xfrm>
        </p:spPr>
        <p:txBody>
          <a:bodyPr>
            <a:normAutofit/>
          </a:bodyPr>
          <a:lstStyle/>
          <a:p>
            <a:r>
              <a:rPr lang="pl-PL" dirty="0" smtClean="0"/>
              <a:t>/</a:t>
            </a:r>
            <a:r>
              <a:rPr lang="pl-PL" dirty="0" err="1" smtClean="0"/>
              <a:t>config</a:t>
            </a:r>
            <a:r>
              <a:rPr lang="pl-PL" dirty="0" smtClean="0"/>
              <a:t>/grid.editors.config.js</a:t>
            </a:r>
          </a:p>
          <a:p>
            <a:pPr lvl="1"/>
            <a:r>
              <a:rPr lang="pl-PL" dirty="0" err="1" smtClean="0"/>
              <a:t>Add</a:t>
            </a:r>
            <a:r>
              <a:rPr lang="pl-PL" dirty="0" smtClean="0"/>
              <a:t> </a:t>
            </a:r>
            <a:r>
              <a:rPr lang="pl-PL" dirty="0" err="1" smtClean="0"/>
              <a:t>new</a:t>
            </a:r>
            <a:r>
              <a:rPr lang="pl-PL" dirty="0" smtClean="0"/>
              <a:t> </a:t>
            </a:r>
            <a:r>
              <a:rPr lang="pl-PL" dirty="0" err="1" smtClean="0"/>
              <a:t>entry</a:t>
            </a:r>
            <a:r>
              <a:rPr lang="pl-PL" dirty="0" smtClean="0"/>
              <a:t> </a:t>
            </a:r>
            <a:r>
              <a:rPr lang="pl-PL" dirty="0" err="1" smtClean="0"/>
              <a:t>regarding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editor</a:t>
            </a:r>
            <a:endParaRPr lang="pl-PL" dirty="0" smtClean="0"/>
          </a:p>
          <a:p>
            <a:pPr lvl="1"/>
            <a:r>
              <a:rPr lang="pl-PL" dirty="0" err="1" smtClean="0"/>
              <a:t>Put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JS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somewhere</a:t>
            </a:r>
            <a:r>
              <a:rPr lang="pl-PL" dirty="0" smtClean="0"/>
              <a:t> in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project</a:t>
            </a:r>
            <a:endParaRPr lang="pl-PL" dirty="0" smtClean="0"/>
          </a:p>
          <a:p>
            <a:pPr lvl="1"/>
            <a:r>
              <a:rPr lang="pl-PL" dirty="0" smtClean="0"/>
              <a:t>Reference to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 from </a:t>
            </a:r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 smtClean="0"/>
              <a:t>config</a:t>
            </a:r>
            <a:r>
              <a:rPr lang="pl-PL" dirty="0" smtClean="0"/>
              <a:t> file</a:t>
            </a:r>
          </a:p>
          <a:p>
            <a:pPr lvl="1"/>
            <a:endParaRPr lang="en-US" dirty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664" y="-196726"/>
            <a:ext cx="7422593" cy="835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505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307756"/>
          </a:xfrm>
        </p:spPr>
        <p:txBody>
          <a:bodyPr>
            <a:normAutofit/>
          </a:bodyPr>
          <a:lstStyle/>
          <a:p>
            <a:r>
              <a:rPr lang="pl-PL" dirty="0" err="1" smtClean="0"/>
              <a:t>Put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r>
              <a:rPr lang="pl-PL" dirty="0" smtClean="0"/>
              <a:t> in /</a:t>
            </a:r>
            <a:r>
              <a:rPr lang="pl-PL" dirty="0" err="1" smtClean="0"/>
              <a:t>App_Plugins</a:t>
            </a:r>
            <a:endParaRPr lang="pl-PL" dirty="0" smtClean="0"/>
          </a:p>
          <a:p>
            <a:r>
              <a:rPr lang="pl-PL" dirty="0" err="1" smtClean="0"/>
              <a:t>Self-describe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plugin</a:t>
            </a:r>
            <a:r>
              <a:rPr lang="pl-PL" dirty="0" smtClean="0"/>
              <a:t> with </a:t>
            </a:r>
            <a:r>
              <a:rPr lang="pl-PL" dirty="0" err="1" smtClean="0"/>
              <a:t>package.manifest</a:t>
            </a:r>
            <a:r>
              <a:rPr lang="pl-PL" dirty="0" smtClean="0"/>
              <a:t> file</a:t>
            </a:r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dirty="0" err="1" smtClean="0"/>
              <a:t>There’s</a:t>
            </a:r>
            <a:r>
              <a:rPr lang="pl-PL" dirty="0" smtClean="0"/>
              <a:t> a trap!</a:t>
            </a:r>
          </a:p>
          <a:p>
            <a:pPr lvl="1"/>
            <a:r>
              <a:rPr lang="pl-PL" dirty="0" err="1" smtClean="0">
                <a:solidFill>
                  <a:srgbClr val="FF0000"/>
                </a:solidFill>
              </a:rPr>
              <a:t>only</a:t>
            </a:r>
            <a:r>
              <a:rPr lang="pl-PL" dirty="0" smtClean="0">
                <a:solidFill>
                  <a:srgbClr val="FF0000"/>
                </a:solidFill>
              </a:rPr>
              <a:t> one </a:t>
            </a:r>
            <a:r>
              <a:rPr lang="pl-PL" dirty="0" err="1" smtClean="0">
                <a:solidFill>
                  <a:srgbClr val="FF0000"/>
                </a:solidFill>
              </a:rPr>
              <a:t>level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deep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manifests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are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discovered</a:t>
            </a:r>
            <a:r>
              <a:rPr lang="pl-PL" dirty="0" smtClean="0">
                <a:solidFill>
                  <a:srgbClr val="FF0000"/>
                </a:solidFill>
              </a:rPr>
              <a:t>.</a:t>
            </a:r>
          </a:p>
          <a:p>
            <a:endParaRPr lang="pl-PL" dirty="0" smtClean="0"/>
          </a:p>
          <a:p>
            <a:endParaRPr lang="pl-PL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Obraz 7" descr="Wycinek ekranu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96" y="3075652"/>
            <a:ext cx="3584235" cy="180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577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pl-PL" dirty="0" err="1" smtClean="0"/>
              <a:t>package.manifest</a:t>
            </a:r>
            <a:endParaRPr lang="pl-PL" dirty="0" smtClean="0"/>
          </a:p>
          <a:p>
            <a:pPr lvl="1"/>
            <a:r>
              <a:rPr lang="pl-PL" dirty="0" smtClean="0"/>
              <a:t>list of </a:t>
            </a:r>
            <a:r>
              <a:rPr lang="pl-PL" dirty="0" err="1" smtClean="0"/>
              <a:t>editors</a:t>
            </a:r>
            <a:r>
              <a:rPr lang="pl-PL" dirty="0" smtClean="0"/>
              <a:t> to register</a:t>
            </a:r>
          </a:p>
          <a:p>
            <a:pPr lvl="1"/>
            <a:r>
              <a:rPr lang="pl-PL" dirty="0" smtClean="0"/>
              <a:t>list of </a:t>
            </a:r>
            <a:r>
              <a:rPr lang="pl-PL" dirty="0" err="1" smtClean="0"/>
              <a:t>referenced</a:t>
            </a:r>
            <a:r>
              <a:rPr lang="pl-PL" dirty="0" smtClean="0"/>
              <a:t> </a:t>
            </a:r>
            <a:r>
              <a:rPr lang="pl-PL" dirty="0" err="1" smtClean="0"/>
              <a:t>javascripts</a:t>
            </a:r>
            <a:endParaRPr lang="pl-PL" dirty="0" smtClean="0"/>
          </a:p>
          <a:p>
            <a:pPr lvl="1"/>
            <a:r>
              <a:rPr lang="pl-PL" dirty="0" smtClean="0"/>
              <a:t>list of </a:t>
            </a:r>
            <a:r>
              <a:rPr lang="pl-PL" dirty="0" err="1" smtClean="0"/>
              <a:t>referenced</a:t>
            </a:r>
            <a:r>
              <a:rPr lang="pl-PL" dirty="0" smtClean="0"/>
              <a:t> </a:t>
            </a:r>
            <a:r>
              <a:rPr lang="pl-PL" dirty="0" err="1" smtClean="0"/>
              <a:t>styles</a:t>
            </a: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Obraz 10" descr="Wycinek ekranu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338" y="1853745"/>
            <a:ext cx="4416055" cy="328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35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pl-PL" dirty="0" err="1" smtClean="0"/>
              <a:t>gridEditor</a:t>
            </a:r>
            <a:r>
              <a:rPr lang="pl-PL" dirty="0" smtClean="0"/>
              <a:t> </a:t>
            </a:r>
            <a:r>
              <a:rPr lang="pl-PL" dirty="0" err="1" smtClean="0"/>
              <a:t>definition</a:t>
            </a:r>
            <a:endParaRPr lang="pl-PL" dirty="0" smtClean="0"/>
          </a:p>
          <a:p>
            <a:pPr lvl="1"/>
            <a:r>
              <a:rPr lang="pl-PL" dirty="0" smtClean="0"/>
              <a:t>BackOffice display </a:t>
            </a:r>
            <a:r>
              <a:rPr lang="pl-PL" dirty="0" err="1" smtClean="0"/>
              <a:t>name</a:t>
            </a:r>
            <a:endParaRPr lang="pl-PL" dirty="0" smtClean="0"/>
          </a:p>
          <a:p>
            <a:pPr lvl="1"/>
            <a:r>
              <a:rPr lang="pl-PL" dirty="0" err="1" smtClean="0"/>
              <a:t>Internal</a:t>
            </a:r>
            <a:r>
              <a:rPr lang="pl-PL" dirty="0" smtClean="0"/>
              <a:t> alias</a:t>
            </a:r>
          </a:p>
          <a:p>
            <a:pPr lvl="1"/>
            <a:r>
              <a:rPr lang="pl-PL" dirty="0" smtClean="0"/>
              <a:t>BackOffice </a:t>
            </a:r>
            <a:r>
              <a:rPr lang="pl-PL" dirty="0" err="1" smtClean="0"/>
              <a:t>icon</a:t>
            </a:r>
            <a:endParaRPr lang="pl-PL" dirty="0" smtClean="0"/>
          </a:p>
          <a:p>
            <a:pPr lvl="1"/>
            <a:r>
              <a:rPr lang="pl-PL" dirty="0" smtClean="0"/>
              <a:t>BackOffice </a:t>
            </a:r>
            <a:r>
              <a:rPr lang="pl-PL" dirty="0" err="1" smtClean="0"/>
              <a:t>View</a:t>
            </a:r>
            <a:endParaRPr lang="pl-PL" dirty="0" smtClean="0"/>
          </a:p>
          <a:p>
            <a:pPr lvl="1"/>
            <a:r>
              <a:rPr lang="pl-PL" dirty="0" err="1" smtClean="0"/>
              <a:t>EndUser</a:t>
            </a:r>
            <a:r>
              <a:rPr lang="pl-PL" dirty="0" smtClean="0"/>
              <a:t> </a:t>
            </a:r>
            <a:r>
              <a:rPr lang="pl-PL" dirty="0" err="1" smtClean="0"/>
              <a:t>View</a:t>
            </a: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Obraz 2" descr="Wycinek ekranu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" t="-896" r="62602" b="896"/>
          <a:stretch/>
        </p:blipFill>
        <p:spPr>
          <a:xfrm>
            <a:off x="5582318" y="2157166"/>
            <a:ext cx="5742454" cy="283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661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pl-PL" dirty="0" err="1" smtClean="0"/>
              <a:t>Create</a:t>
            </a:r>
            <a:r>
              <a:rPr lang="pl-PL" dirty="0" smtClean="0"/>
              <a:t> a folder in </a:t>
            </a:r>
            <a:r>
              <a:rPr lang="pl-PL" dirty="0" err="1" smtClean="0"/>
              <a:t>App_Plugins</a:t>
            </a:r>
            <a:endParaRPr lang="pl-PL" dirty="0" smtClean="0"/>
          </a:p>
          <a:p>
            <a:r>
              <a:rPr lang="pl-PL" dirty="0" err="1" smtClean="0"/>
              <a:t>Make</a:t>
            </a:r>
            <a:r>
              <a:rPr lang="pl-PL" dirty="0" smtClean="0"/>
              <a:t> </a:t>
            </a:r>
            <a:r>
              <a:rPr lang="pl-PL" dirty="0" err="1" smtClean="0"/>
              <a:t>package.manifest</a:t>
            </a:r>
            <a:r>
              <a:rPr lang="pl-PL" dirty="0" smtClean="0"/>
              <a:t> file</a:t>
            </a:r>
          </a:p>
          <a:p>
            <a:r>
              <a:rPr lang="pl-PL" dirty="0" smtClean="0"/>
              <a:t>Restart </a:t>
            </a:r>
            <a:r>
              <a:rPr lang="pl-PL" dirty="0" err="1" smtClean="0"/>
              <a:t>application</a:t>
            </a:r>
            <a:r>
              <a:rPr lang="pl-PL" dirty="0" smtClean="0"/>
              <a:t> </a:t>
            </a:r>
            <a:r>
              <a:rPr lang="pl-PL" dirty="0" err="1" smtClean="0"/>
              <a:t>so</a:t>
            </a:r>
            <a:r>
              <a:rPr lang="pl-PL" dirty="0" smtClean="0"/>
              <a:t> the </a:t>
            </a:r>
            <a:r>
              <a:rPr lang="pl-PL" dirty="0" err="1" smtClean="0"/>
              <a:t>plugins</a:t>
            </a:r>
            <a:r>
              <a:rPr lang="pl-PL" dirty="0" smtClean="0"/>
              <a:t> </a:t>
            </a:r>
            <a:r>
              <a:rPr lang="pl-PL" dirty="0" err="1" smtClean="0"/>
              <a:t>get</a:t>
            </a:r>
            <a:r>
              <a:rPr lang="pl-PL" dirty="0" smtClean="0"/>
              <a:t> </a:t>
            </a:r>
            <a:r>
              <a:rPr lang="pl-PL" dirty="0" err="1" smtClean="0"/>
              <a:t>rediscovered</a:t>
            </a:r>
            <a:endParaRPr lang="pl-PL" dirty="0" smtClean="0"/>
          </a:p>
          <a:p>
            <a:r>
              <a:rPr lang="pl-PL" dirty="0" err="1" smtClean="0"/>
              <a:t>Enable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 on </a:t>
            </a:r>
            <a:r>
              <a:rPr lang="pl-PL" dirty="0" err="1" smtClean="0"/>
              <a:t>elements</a:t>
            </a:r>
            <a:r>
              <a:rPr lang="pl-PL" dirty="0" smtClean="0"/>
              <a:t> of </a:t>
            </a:r>
            <a:r>
              <a:rPr lang="pl-PL" dirty="0" err="1" smtClean="0"/>
              <a:t>your</a:t>
            </a:r>
            <a:r>
              <a:rPr lang="pl-PL" dirty="0" smtClean="0"/>
              <a:t> choice</a:t>
            </a:r>
          </a:p>
          <a:p>
            <a:endParaRPr lang="pl-PL" dirty="0" smtClean="0"/>
          </a:p>
          <a:p>
            <a:endParaRPr lang="pl-PL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38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Let’s</a:t>
            </a:r>
            <a:r>
              <a:rPr lang="pl-PL" dirty="0" smtClean="0"/>
              <a:t> do </a:t>
            </a:r>
            <a:r>
              <a:rPr lang="pl-PL" dirty="0" err="1" smtClean="0"/>
              <a:t>this</a:t>
            </a:r>
            <a:r>
              <a:rPr lang="pl-PL" dirty="0" smtClean="0"/>
              <a:t>!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41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en-US" dirty="0" smtClean="0"/>
              <a:t>Renderer limitations/problems</a:t>
            </a:r>
          </a:p>
          <a:p>
            <a:pPr lvl="1"/>
            <a:r>
              <a:rPr lang="en-US" dirty="0" smtClean="0"/>
              <a:t>Needs to inherit from </a:t>
            </a:r>
            <a:r>
              <a:rPr lang="en-US" dirty="0" err="1" smtClean="0"/>
              <a:t>Umbraco.Web.Mvc.UmbracoViewPage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FF0000"/>
                </a:solidFill>
              </a:rPr>
              <a:t>dynamic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No good place to store it except for the plugin’s directory</a:t>
            </a:r>
          </a:p>
          <a:p>
            <a:pPr lvl="1"/>
            <a:r>
              <a:rPr lang="en-US" dirty="0" smtClean="0"/>
              <a:t>Cannot use partials (because of the dynamic type)</a:t>
            </a:r>
          </a:p>
          <a:p>
            <a:r>
              <a:rPr lang="en-US" dirty="0" smtClean="0"/>
              <a:t>But there’s some hope!</a:t>
            </a:r>
          </a:p>
          <a:p>
            <a:pPr lvl="1"/>
            <a:r>
              <a:rPr lang="en-US" dirty="0" smtClean="0"/>
              <a:t>We can still get around this problem by using helpers and strongly-typed models</a:t>
            </a:r>
          </a:p>
          <a:p>
            <a:pPr lvl="1"/>
            <a:r>
              <a:rPr lang="en-US" dirty="0" smtClean="0"/>
              <a:t>We need to do it manually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3" b="10130"/>
          <a:stretch/>
        </p:blipFill>
        <p:spPr>
          <a:xfrm>
            <a:off x="6215109" y="4687409"/>
            <a:ext cx="2848252" cy="22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868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 smtClean="0"/>
              <a:t>Grid</a:t>
            </a:r>
            <a:r>
              <a:rPr lang="pl-PL" dirty="0" smtClean="0"/>
              <a:t>?</a:t>
            </a:r>
          </a:p>
          <a:p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?</a:t>
            </a:r>
          </a:p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?</a:t>
            </a:r>
          </a:p>
          <a:p>
            <a:r>
              <a:rPr lang="pl-PL" dirty="0" smtClean="0"/>
              <a:t>But </a:t>
            </a:r>
            <a:r>
              <a:rPr lang="pl-PL" dirty="0" err="1" smtClean="0"/>
              <a:t>why</a:t>
            </a:r>
            <a:r>
              <a:rPr lang="pl-PL" dirty="0" smtClean="0"/>
              <a:t>…</a:t>
            </a:r>
          </a:p>
          <a:p>
            <a:r>
              <a:rPr lang="pl-PL" dirty="0" err="1" smtClean="0"/>
              <a:t>Github</a:t>
            </a:r>
            <a:r>
              <a:rPr lang="pl-PL" dirty="0" smtClean="0"/>
              <a:t> link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03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pl-PL" dirty="0" err="1" smtClean="0"/>
              <a:t>View’s</a:t>
            </a:r>
            <a:r>
              <a:rPr lang="pl-PL" dirty="0" smtClean="0"/>
              <a:t> pros</a:t>
            </a:r>
          </a:p>
          <a:p>
            <a:pPr lvl="1"/>
            <a:r>
              <a:rPr lang="pl-PL" dirty="0" err="1" smtClean="0"/>
              <a:t>It’s</a:t>
            </a:r>
            <a:r>
              <a:rPr lang="pl-PL" dirty="0" smtClean="0"/>
              <a:t> </a:t>
            </a:r>
            <a:r>
              <a:rPr lang="pl-PL" dirty="0" err="1" smtClean="0"/>
              <a:t>an</a:t>
            </a:r>
            <a:r>
              <a:rPr lang="pl-PL" dirty="0" smtClean="0"/>
              <a:t> </a:t>
            </a:r>
            <a:r>
              <a:rPr lang="pl-PL" dirty="0" err="1" smtClean="0"/>
              <a:t>angular</a:t>
            </a:r>
            <a:r>
              <a:rPr lang="pl-PL" dirty="0" smtClean="0"/>
              <a:t> </a:t>
            </a:r>
            <a:r>
              <a:rPr lang="pl-PL" dirty="0" err="1" smtClean="0"/>
              <a:t>page</a:t>
            </a:r>
            <a:endParaRPr lang="pl-PL" dirty="0"/>
          </a:p>
          <a:p>
            <a:pPr lvl="1"/>
            <a:r>
              <a:rPr lang="pl-PL" dirty="0" smtClean="0"/>
              <a:t>We </a:t>
            </a:r>
            <a:r>
              <a:rPr lang="pl-PL" dirty="0" err="1" smtClean="0"/>
              <a:t>have</a:t>
            </a:r>
            <a:r>
              <a:rPr lang="pl-PL" dirty="0" smtClean="0"/>
              <a:t> </a:t>
            </a:r>
            <a:r>
              <a:rPr lang="pl-PL" dirty="0" err="1" smtClean="0"/>
              <a:t>access</a:t>
            </a:r>
            <a:r>
              <a:rPr lang="pl-PL" dirty="0" smtClean="0"/>
              <a:t> to </a:t>
            </a:r>
            <a:r>
              <a:rPr lang="pl-PL" dirty="0" err="1" smtClean="0"/>
              <a:t>Bootstrap</a:t>
            </a:r>
            <a:endParaRPr lang="pl-PL" dirty="0" smtClean="0"/>
          </a:p>
          <a:p>
            <a:r>
              <a:rPr lang="pl-PL" dirty="0" err="1" smtClean="0"/>
              <a:t>View’s</a:t>
            </a:r>
            <a:r>
              <a:rPr lang="pl-PL" dirty="0" smtClean="0"/>
              <a:t> </a:t>
            </a:r>
            <a:r>
              <a:rPr lang="pl-PL" dirty="0" err="1" smtClean="0"/>
              <a:t>cons</a:t>
            </a:r>
            <a:endParaRPr lang="pl-PL" dirty="0" smtClean="0"/>
          </a:p>
          <a:p>
            <a:pPr lvl="1"/>
            <a:r>
              <a:rPr lang="pl-PL" dirty="0" err="1" smtClean="0"/>
              <a:t>It’s</a:t>
            </a:r>
            <a:r>
              <a:rPr lang="pl-PL" dirty="0" smtClean="0"/>
              <a:t> </a:t>
            </a:r>
            <a:r>
              <a:rPr lang="pl-PL" dirty="0" err="1" smtClean="0"/>
              <a:t>angular</a:t>
            </a:r>
            <a:r>
              <a:rPr lang="pl-PL" dirty="0" smtClean="0"/>
              <a:t> 1.1.5</a:t>
            </a:r>
          </a:p>
          <a:p>
            <a:pPr lvl="1"/>
            <a:r>
              <a:rPr lang="pl-PL" dirty="0" err="1" smtClean="0"/>
              <a:t>It’s</a:t>
            </a:r>
            <a:r>
              <a:rPr lang="pl-PL" dirty="0" smtClean="0"/>
              <a:t> </a:t>
            </a:r>
            <a:r>
              <a:rPr lang="pl-PL" dirty="0" err="1" smtClean="0"/>
              <a:t>Bootstrap</a:t>
            </a:r>
            <a:r>
              <a:rPr lang="pl-PL" dirty="0" smtClean="0"/>
              <a:t> 2.3.1</a:t>
            </a:r>
            <a:endParaRPr lang="en-US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27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Let’s</a:t>
            </a:r>
            <a:r>
              <a:rPr lang="pl-PL" dirty="0" smtClean="0"/>
              <a:t> do </a:t>
            </a:r>
            <a:r>
              <a:rPr lang="pl-PL" dirty="0" err="1" smtClean="0"/>
              <a:t>this</a:t>
            </a:r>
            <a:r>
              <a:rPr lang="pl-PL" dirty="0" smtClean="0"/>
              <a:t>!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138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pl-PL" dirty="0" smtClean="0"/>
              <a:t>How to </a:t>
            </a:r>
            <a:r>
              <a:rPr lang="pl-PL" dirty="0" err="1" smtClean="0"/>
              <a:t>access</a:t>
            </a:r>
            <a:r>
              <a:rPr lang="pl-PL" dirty="0" smtClean="0"/>
              <a:t> data?</a:t>
            </a:r>
          </a:p>
          <a:p>
            <a:pPr lvl="1"/>
            <a:r>
              <a:rPr lang="pl-PL" dirty="0" smtClean="0"/>
              <a:t>$</a:t>
            </a:r>
            <a:r>
              <a:rPr lang="pl-PL" dirty="0" err="1" smtClean="0"/>
              <a:t>scope.control.value</a:t>
            </a:r>
            <a:r>
              <a:rPr lang="pl-PL" dirty="0" smtClean="0"/>
              <a:t> for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pl-PL" dirty="0" smtClean="0"/>
          </a:p>
          <a:p>
            <a:pPr lvl="1"/>
            <a:r>
              <a:rPr lang="pl-PL" dirty="0" smtClean="0"/>
              <a:t>$</a:t>
            </a:r>
            <a:r>
              <a:rPr lang="pl-PL" dirty="0" err="1" smtClean="0"/>
              <a:t>scope.model.value</a:t>
            </a:r>
            <a:r>
              <a:rPr lang="pl-PL" dirty="0" smtClean="0"/>
              <a:t> for </a:t>
            </a:r>
            <a:r>
              <a:rPr lang="pl-PL" dirty="0" err="1" smtClean="0"/>
              <a:t>property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pl-PL" dirty="0" smtClean="0"/>
          </a:p>
          <a:p>
            <a:r>
              <a:rPr lang="pl-PL" dirty="0" smtClean="0"/>
              <a:t>Bear in </a:t>
            </a:r>
            <a:r>
              <a:rPr lang="pl-PL" dirty="0" err="1" smtClean="0"/>
              <a:t>mind</a:t>
            </a:r>
            <a:r>
              <a:rPr lang="pl-PL" dirty="0" smtClean="0"/>
              <a:t> .</a:t>
            </a:r>
            <a:r>
              <a:rPr lang="pl-PL" dirty="0" err="1" smtClean="0"/>
              <a:t>value</a:t>
            </a:r>
            <a:r>
              <a:rPr lang="pl-PL" dirty="0" smtClean="0"/>
              <a:t> </a:t>
            </a:r>
            <a:r>
              <a:rPr lang="pl-PL" dirty="0" err="1" smtClean="0"/>
              <a:t>might</a:t>
            </a:r>
            <a:r>
              <a:rPr lang="pl-PL" dirty="0" smtClean="0"/>
              <a:t> and </a:t>
            </a:r>
            <a:r>
              <a:rPr lang="pl-PL" dirty="0" err="1" smtClean="0"/>
              <a:t>will</a:t>
            </a:r>
            <a:r>
              <a:rPr lang="pl-PL" dirty="0" smtClean="0"/>
              <a:t> be </a:t>
            </a:r>
            <a:r>
              <a:rPr lang="pl-PL" dirty="0" err="1" smtClean="0"/>
              <a:t>null</a:t>
            </a:r>
            <a:r>
              <a:rPr lang="pl-PL" dirty="0" smtClean="0"/>
              <a:t> </a:t>
            </a:r>
            <a:r>
              <a:rPr lang="pl-PL" dirty="0" err="1" smtClean="0"/>
              <a:t>at</a:t>
            </a:r>
            <a:r>
              <a:rPr lang="pl-PL" dirty="0" smtClean="0"/>
              <a:t> the </a:t>
            </a:r>
            <a:r>
              <a:rPr lang="pl-PL" dirty="0" err="1" smtClean="0"/>
              <a:t>beginning</a:t>
            </a:r>
            <a:r>
              <a:rPr lang="pl-PL" dirty="0"/>
              <a:t>!</a:t>
            </a:r>
            <a:endParaRPr lang="en-US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858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en-US" dirty="0" smtClean="0"/>
              <a:t>What can we use?</a:t>
            </a:r>
          </a:p>
          <a:p>
            <a:pPr lvl="1"/>
            <a:r>
              <a:rPr lang="en-US" dirty="0" smtClean="0"/>
              <a:t>Umbraco provides you with </a:t>
            </a:r>
            <a:r>
              <a:rPr lang="en-US" dirty="0" err="1" smtClean="0"/>
              <a:t>UnderscoreJS</a:t>
            </a:r>
            <a:endParaRPr lang="en-US" dirty="0" smtClean="0"/>
          </a:p>
          <a:p>
            <a:pPr lvl="1"/>
            <a:r>
              <a:rPr lang="en-US" dirty="0" smtClean="0"/>
              <a:t>Don’t try to introduce </a:t>
            </a:r>
            <a:r>
              <a:rPr lang="en-US" dirty="0" err="1" smtClean="0"/>
              <a:t>Lodash</a:t>
            </a:r>
            <a:r>
              <a:rPr lang="en-US" dirty="0" smtClean="0"/>
              <a:t> in </a:t>
            </a:r>
            <a:r>
              <a:rPr lang="en-US" dirty="0" err="1" smtClean="0"/>
              <a:t>backoffice</a:t>
            </a:r>
            <a:r>
              <a:rPr lang="en-US" dirty="0" smtClean="0"/>
              <a:t>… it doesn’t turn out good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</a:p>
          <a:p>
            <a:r>
              <a:rPr lang="en-US" dirty="0" smtClean="0"/>
              <a:t>What else can we do?</a:t>
            </a:r>
          </a:p>
          <a:p>
            <a:pPr lvl="1"/>
            <a:r>
              <a:rPr lang="en-US" dirty="0" smtClean="0"/>
              <a:t>Well… it depends on our and our client’s imagination.</a:t>
            </a:r>
          </a:p>
          <a:p>
            <a:pPr lvl="1"/>
            <a:r>
              <a:rPr lang="en-US" dirty="0" smtClean="0"/>
              <a:t>An editor is a regular </a:t>
            </a:r>
            <a:r>
              <a:rPr lang="en-US" dirty="0" err="1" smtClean="0"/>
              <a:t>angular’s</a:t>
            </a:r>
            <a:r>
              <a:rPr lang="en-US" dirty="0" smtClean="0"/>
              <a:t> controller</a:t>
            </a:r>
          </a:p>
          <a:p>
            <a:pPr lvl="1"/>
            <a:r>
              <a:rPr lang="en-US" dirty="0" smtClean="0"/>
              <a:t>We can create modules, directives, constants etc.</a:t>
            </a:r>
          </a:p>
          <a:p>
            <a:pPr lvl="1"/>
            <a:r>
              <a:rPr lang="en-US" dirty="0" smtClean="0"/>
              <a:t>Why struggle with ECMAScript 5?</a:t>
            </a:r>
            <a:r>
              <a:rPr lang="pl-PL" dirty="0" smtClean="0"/>
              <a:t> </a:t>
            </a:r>
            <a:r>
              <a:rPr lang="pl-PL" dirty="0" err="1" smtClean="0"/>
              <a:t>Use</a:t>
            </a:r>
            <a:r>
              <a:rPr lang="pl-PL" dirty="0" smtClean="0"/>
              <a:t> </a:t>
            </a:r>
            <a:r>
              <a:rPr lang="pl-PL" dirty="0" err="1" smtClean="0"/>
              <a:t>WebPack</a:t>
            </a:r>
            <a:r>
              <a:rPr lang="pl-PL" dirty="0"/>
              <a:t>!</a:t>
            </a:r>
            <a:endParaRPr lang="en-US" dirty="0" smtClean="0"/>
          </a:p>
          <a:p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062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/>
          </p:nvPr>
        </p:nvSpPr>
        <p:spPr>
          <a:xfrm>
            <a:off x="1764766" y="2674750"/>
            <a:ext cx="8200571" cy="1102099"/>
          </a:xfrm>
        </p:spPr>
        <p:txBody>
          <a:bodyPr/>
          <a:lstStyle/>
          <a:p>
            <a:pPr algn="ctr"/>
            <a:r>
              <a:rPr lang="pl-PL" dirty="0"/>
              <a:t>DEMO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649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0" name="Tytuł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Questions</a:t>
            </a:r>
            <a:r>
              <a:rPr lang="pl-PL" dirty="0"/>
              <a:t>?</a:t>
            </a:r>
          </a:p>
        </p:txBody>
      </p:sp>
      <p:pic>
        <p:nvPicPr>
          <p:cNvPr id="5" name="Bild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7" y="2276791"/>
            <a:ext cx="1897107" cy="1897107"/>
          </a:xfrm>
          <a:prstGeom prst="rect">
            <a:avLst/>
          </a:prstGeom>
        </p:spPr>
      </p:pic>
      <p:sp>
        <p:nvSpPr>
          <p:cNvPr id="6" name="Textplatzhalter 2"/>
          <p:cNvSpPr txBox="1">
            <a:spLocks/>
          </p:cNvSpPr>
          <p:nvPr/>
        </p:nvSpPr>
        <p:spPr>
          <a:xfrm>
            <a:off x="2494625" y="1825625"/>
            <a:ext cx="883014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/>
              <a:t>Grid</a:t>
            </a:r>
            <a:r>
              <a:rPr lang="pl-PL" dirty="0" smtClean="0"/>
              <a:t>?</a:t>
            </a:r>
          </a:p>
          <a:p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?</a:t>
            </a:r>
          </a:p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?</a:t>
            </a:r>
          </a:p>
          <a:p>
            <a:r>
              <a:rPr lang="pl-PL" dirty="0" smtClean="0"/>
              <a:t>But </a:t>
            </a:r>
            <a:r>
              <a:rPr lang="pl-PL" dirty="0" err="1" smtClean="0"/>
              <a:t>why</a:t>
            </a:r>
            <a:r>
              <a:rPr lang="pl-PL" dirty="0" smtClean="0"/>
              <a:t>…</a:t>
            </a:r>
          </a:p>
          <a:p>
            <a:r>
              <a:rPr lang="pl-PL" dirty="0" err="1" smtClean="0"/>
              <a:t>Github</a:t>
            </a:r>
            <a:r>
              <a:rPr lang="pl-PL" dirty="0" smtClean="0"/>
              <a:t> link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462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/>
          </p:nvPr>
        </p:nvSpPr>
        <p:spPr>
          <a:xfrm>
            <a:off x="1764766" y="2674750"/>
            <a:ext cx="8200571" cy="1102099"/>
          </a:xfrm>
        </p:spPr>
        <p:txBody>
          <a:bodyPr/>
          <a:lstStyle/>
          <a:p>
            <a:pPr algn="ctr"/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8853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Grid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11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Grid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3" name="Symbol zastępczy zawartości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592" y="1825625"/>
            <a:ext cx="10239390" cy="46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826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property of some Data Type</a:t>
            </a:r>
          </a:p>
          <a:p>
            <a:pPr lvl="1"/>
            <a:r>
              <a:rPr lang="en-US" dirty="0" smtClean="0"/>
              <a:t>A property editor of type „Grid layout”</a:t>
            </a:r>
          </a:p>
          <a:p>
            <a:endParaRPr lang="en-US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71" y="2822585"/>
            <a:ext cx="6599657" cy="337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729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Grids can be customized in many ways…</a:t>
            </a:r>
          </a:p>
          <a:p>
            <a:pPr lvl="1"/>
            <a:r>
              <a:rPr lang="pl-PL" dirty="0" smtClean="0"/>
              <a:t>RTE </a:t>
            </a:r>
            <a:r>
              <a:rPr lang="pl-PL" dirty="0" err="1" smtClean="0"/>
              <a:t>customization</a:t>
            </a:r>
            <a:endParaRPr lang="pl-PL" dirty="0" smtClean="0"/>
          </a:p>
          <a:p>
            <a:pPr lvl="1"/>
            <a:r>
              <a:rPr lang="en-US" dirty="0" smtClean="0"/>
              <a:t>Layouts definition</a:t>
            </a:r>
          </a:p>
          <a:p>
            <a:pPr lvl="1"/>
            <a:r>
              <a:rPr lang="en-US" dirty="0" smtClean="0"/>
              <a:t>Rows definition</a:t>
            </a:r>
            <a:endParaRPr lang="pl-PL" dirty="0" smtClean="0"/>
          </a:p>
          <a:p>
            <a:pPr lvl="1"/>
            <a:r>
              <a:rPr lang="pl-PL" dirty="0" err="1" smtClean="0"/>
              <a:t>Cells</a:t>
            </a:r>
            <a:r>
              <a:rPr lang="pl-PL" dirty="0" smtClean="0"/>
              <a:t> </a:t>
            </a:r>
            <a:r>
              <a:rPr lang="pl-PL" dirty="0" err="1" smtClean="0"/>
              <a:t>customization</a:t>
            </a:r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292" y="2397168"/>
            <a:ext cx="40290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324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98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2315054"/>
          </a:xfrm>
        </p:spPr>
        <p:txBody>
          <a:bodyPr>
            <a:normAutofit/>
          </a:bodyPr>
          <a:lstStyle/>
          <a:p>
            <a:r>
              <a:rPr lang="pl-PL" dirty="0" smtClean="0"/>
              <a:t>But </a:t>
            </a:r>
            <a:r>
              <a:rPr lang="pl-PL" dirty="0" err="1" smtClean="0"/>
              <a:t>before</a:t>
            </a:r>
            <a:r>
              <a:rPr lang="pl-PL" dirty="0" smtClean="0"/>
              <a:t> </a:t>
            </a:r>
            <a:r>
              <a:rPr lang="pl-PL" dirty="0" err="1" smtClean="0"/>
              <a:t>it</a:t>
            </a:r>
            <a:r>
              <a:rPr lang="pl-PL" dirty="0" smtClean="0"/>
              <a:t>, </a:t>
            </a:r>
            <a:r>
              <a:rPr lang="pl-PL" dirty="0" err="1" smtClean="0"/>
              <a:t>let’s</a:t>
            </a:r>
            <a:r>
              <a:rPr lang="pl-PL" dirty="0" smtClean="0"/>
              <a:t> </a:t>
            </a:r>
            <a:r>
              <a:rPr lang="pl-PL" dirty="0" err="1" smtClean="0"/>
              <a:t>see</a:t>
            </a:r>
            <a:r>
              <a:rPr lang="pl-PL" dirty="0" smtClean="0"/>
              <a:t>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configuration</a:t>
            </a:r>
            <a:r>
              <a:rPr lang="pl-PL" dirty="0" smtClean="0"/>
              <a:t> live…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 err="1" smtClean="0">
                <a:hlinkClick r:id="rId2"/>
              </a:rPr>
              <a:t>Backoffice</a:t>
            </a:r>
            <a:endParaRPr lang="en-US" dirty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7398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307756"/>
          </a:xfrm>
        </p:spPr>
        <p:txBody>
          <a:bodyPr>
            <a:normAutofit/>
          </a:bodyPr>
          <a:lstStyle/>
          <a:p>
            <a:r>
              <a:rPr lang="pl-PL" dirty="0" err="1" smtClean="0"/>
              <a:t>Ready</a:t>
            </a:r>
            <a:r>
              <a:rPr lang="pl-PL" dirty="0" smtClean="0"/>
              <a:t> to </a:t>
            </a:r>
            <a:r>
              <a:rPr lang="pl-PL" dirty="0" err="1" smtClean="0"/>
              <a:t>use</a:t>
            </a:r>
            <a:r>
              <a:rPr lang="pl-PL" dirty="0" smtClean="0"/>
              <a:t> controls for </a:t>
            </a:r>
            <a:r>
              <a:rPr lang="pl-PL" dirty="0" err="1" smtClean="0"/>
              <a:t>editing</a:t>
            </a:r>
            <a:r>
              <a:rPr lang="pl-PL" dirty="0" smtClean="0"/>
              <a:t> data</a:t>
            </a:r>
            <a:endParaRPr lang="en-US" dirty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56" y="2233989"/>
            <a:ext cx="5715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1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intive">
      <a:dk1>
        <a:srgbClr val="000000"/>
      </a:dk1>
      <a:lt1>
        <a:srgbClr val="FFFFFF"/>
      </a:lt1>
      <a:dk2>
        <a:srgbClr val="007AC9"/>
      </a:dk2>
      <a:lt2>
        <a:srgbClr val="E7E6E6"/>
      </a:lt2>
      <a:accent1>
        <a:srgbClr val="007AC9"/>
      </a:accent1>
      <a:accent2>
        <a:srgbClr val="7AB800"/>
      </a:accent2>
      <a:accent3>
        <a:srgbClr val="FFF032"/>
      </a:accent3>
      <a:accent4>
        <a:srgbClr val="522398"/>
      </a:accent4>
      <a:accent5>
        <a:srgbClr val="DC008C"/>
      </a:accent5>
      <a:accent6>
        <a:srgbClr val="000000"/>
      </a:accent6>
      <a:hlink>
        <a:srgbClr val="7AB800"/>
      </a:hlink>
      <a:folHlink>
        <a:srgbClr val="DC00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ive_master" id="{F0BF4655-F14B-424F-954B-00ABAF39C63B}" vid="{A0419EDE-1B11-C045-8378-1FBF452B014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intive_master (1)</Template>
  <TotalTime>1065</TotalTime>
  <Words>479</Words>
  <Application>Microsoft Office PowerPoint</Application>
  <PresentationFormat>Panoramiczny</PresentationFormat>
  <Paragraphs>149</Paragraphs>
  <Slides>26</Slides>
  <Notes>10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26</vt:i4>
      </vt:variant>
    </vt:vector>
  </HeadingPairs>
  <TitlesOfParts>
    <vt:vector size="32" baseType="lpstr">
      <vt:lpstr>Arial</vt:lpstr>
      <vt:lpstr>Calibri</vt:lpstr>
      <vt:lpstr>DIN Pro Light</vt:lpstr>
      <vt:lpstr>LucidaGrande</vt:lpstr>
      <vt:lpstr>Wingdings</vt:lpstr>
      <vt:lpstr>Office-Design</vt:lpstr>
      <vt:lpstr>Extending Umbraco’s backoffice with custom editors</vt:lpstr>
      <vt:lpstr>Agenda</vt:lpstr>
      <vt:lpstr>Grid</vt:lpstr>
      <vt:lpstr>Grid</vt:lpstr>
      <vt:lpstr>Grid</vt:lpstr>
      <vt:lpstr>Grid</vt:lpstr>
      <vt:lpstr>Grid Editors</vt:lpstr>
      <vt:lpstr>Grid Editors</vt:lpstr>
      <vt:lpstr>Grid Editors</vt:lpstr>
      <vt:lpstr>Grid Editors</vt:lpstr>
      <vt:lpstr>Grid Editors</vt:lpstr>
      <vt:lpstr>Custom Grid Editors</vt:lpstr>
      <vt:lpstr>Custom Grid Editors</vt:lpstr>
      <vt:lpstr>Custom Grid Editors</vt:lpstr>
      <vt:lpstr>Custom Grid Editors</vt:lpstr>
      <vt:lpstr>Custom Grid Editors</vt:lpstr>
      <vt:lpstr>Custom Grid Editors</vt:lpstr>
      <vt:lpstr>Let’s do this!</vt:lpstr>
      <vt:lpstr>Custom Grid Editors</vt:lpstr>
      <vt:lpstr>Custom Grid Editors</vt:lpstr>
      <vt:lpstr>Let’s do this!</vt:lpstr>
      <vt:lpstr>Custom Grid Editors</vt:lpstr>
      <vt:lpstr>Custom Grid Editors</vt:lpstr>
      <vt:lpstr>DEMO</vt:lpstr>
      <vt:lpstr>Questions?</vt:lpstr>
      <vt:lpstr>Thank You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Extending Rich Text Editor in Umbraco CMS</dc:title>
  <dc:subject/>
  <dc:creator>Wojciech Szubryt</dc:creator>
  <cp:keywords/>
  <dc:description/>
  <cp:lastModifiedBy>Leszek Porebski</cp:lastModifiedBy>
  <cp:revision>40</cp:revision>
  <dcterms:created xsi:type="dcterms:W3CDTF">2017-02-21T18:22:19Z</dcterms:created>
  <dcterms:modified xsi:type="dcterms:W3CDTF">2017-02-22T15:38:48Z</dcterms:modified>
  <cp:category/>
</cp:coreProperties>
</file>